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9"/>
  </p:notesMasterIdLst>
  <p:handoutMasterIdLst>
    <p:handoutMasterId r:id="rId70"/>
  </p:handoutMasterIdLst>
  <p:sldIdLst>
    <p:sldId id="274" r:id="rId3"/>
    <p:sldId id="475" r:id="rId4"/>
    <p:sldId id="399" r:id="rId5"/>
    <p:sldId id="353" r:id="rId6"/>
    <p:sldId id="476" r:id="rId7"/>
    <p:sldId id="478" r:id="rId8"/>
    <p:sldId id="486" r:id="rId9"/>
    <p:sldId id="481" r:id="rId10"/>
    <p:sldId id="482" r:id="rId11"/>
    <p:sldId id="485" r:id="rId12"/>
    <p:sldId id="483" r:id="rId13"/>
    <p:sldId id="490" r:id="rId14"/>
    <p:sldId id="529" r:id="rId15"/>
    <p:sldId id="487" r:id="rId16"/>
    <p:sldId id="538" r:id="rId17"/>
    <p:sldId id="539" r:id="rId18"/>
    <p:sldId id="546" r:id="rId19"/>
    <p:sldId id="540" r:id="rId20"/>
    <p:sldId id="541" r:id="rId21"/>
    <p:sldId id="542" r:id="rId22"/>
    <p:sldId id="492" r:id="rId23"/>
    <p:sldId id="493" r:id="rId24"/>
    <p:sldId id="509" r:id="rId25"/>
    <p:sldId id="510" r:id="rId26"/>
    <p:sldId id="511" r:id="rId27"/>
    <p:sldId id="512" r:id="rId28"/>
    <p:sldId id="497" r:id="rId29"/>
    <p:sldId id="515" r:id="rId30"/>
    <p:sldId id="516" r:id="rId31"/>
    <p:sldId id="517" r:id="rId32"/>
    <p:sldId id="519" r:id="rId33"/>
    <p:sldId id="543" r:id="rId34"/>
    <p:sldId id="544" r:id="rId35"/>
    <p:sldId id="545" r:id="rId36"/>
    <p:sldId id="547" r:id="rId37"/>
    <p:sldId id="548" r:id="rId38"/>
    <p:sldId id="549" r:id="rId39"/>
    <p:sldId id="498" r:id="rId40"/>
    <p:sldId id="494" r:id="rId41"/>
    <p:sldId id="502" r:id="rId42"/>
    <p:sldId id="499" r:id="rId43"/>
    <p:sldId id="523" r:id="rId44"/>
    <p:sldId id="524" r:id="rId45"/>
    <p:sldId id="555" r:id="rId46"/>
    <p:sldId id="556" r:id="rId47"/>
    <p:sldId id="561" r:id="rId48"/>
    <p:sldId id="562" r:id="rId49"/>
    <p:sldId id="563" r:id="rId50"/>
    <p:sldId id="564" r:id="rId51"/>
    <p:sldId id="505" r:id="rId52"/>
    <p:sldId id="521" r:id="rId53"/>
    <p:sldId id="506" r:id="rId54"/>
    <p:sldId id="525" r:id="rId55"/>
    <p:sldId id="526" r:id="rId56"/>
    <p:sldId id="530" r:id="rId57"/>
    <p:sldId id="565" r:id="rId58"/>
    <p:sldId id="566" r:id="rId59"/>
    <p:sldId id="567" r:id="rId60"/>
    <p:sldId id="568" r:id="rId61"/>
    <p:sldId id="569" r:id="rId62"/>
    <p:sldId id="570" r:id="rId63"/>
    <p:sldId id="571" r:id="rId64"/>
    <p:sldId id="349" r:id="rId65"/>
    <p:sldId id="560" r:id="rId66"/>
    <p:sldId id="558" r:id="rId67"/>
    <p:sldId id="559" r:id="rId6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75"/>
            <p14:sldId id="399"/>
          </p14:sldIdLst>
        </p14:section>
        <p14:section name="CSS Selectors" id="{BC4A3995-4CED-4320-A673-95328C9C809D}">
          <p14:sldIdLst>
            <p14:sldId id="353"/>
          </p14:sldIdLst>
        </p14:section>
        <p14:section name="Primary Selectors" id="{A0D5FDD3-E304-4821-84B6-16D891ADEFDF}">
          <p14:sldIdLst>
            <p14:sldId id="476"/>
            <p14:sldId id="478"/>
            <p14:sldId id="486"/>
          </p14:sldIdLst>
        </p14:section>
        <p14:section name="Nested Selectors" id="{8EDAC609-D3AC-444F-8FDC-FDBBDE27E7E2}">
          <p14:sldIdLst>
            <p14:sldId id="481"/>
            <p14:sldId id="482"/>
            <p14:sldId id="485"/>
            <p14:sldId id="483"/>
            <p14:sldId id="490"/>
            <p14:sldId id="529"/>
            <p14:sldId id="487"/>
            <p14:sldId id="538"/>
            <p14:sldId id="539"/>
            <p14:sldId id="546"/>
            <p14:sldId id="540"/>
            <p14:sldId id="541"/>
            <p14:sldId id="542"/>
          </p14:sldIdLst>
        </p14:section>
        <p14:section name="Pseudo Selectors" id="{A6A7EE84-4889-4E2F-B4D4-C01583BD3FE9}">
          <p14:sldIdLst>
            <p14:sldId id="492"/>
            <p14:sldId id="493"/>
            <p14:sldId id="509"/>
            <p14:sldId id="510"/>
            <p14:sldId id="511"/>
            <p14:sldId id="512"/>
            <p14:sldId id="497"/>
            <p14:sldId id="515"/>
            <p14:sldId id="516"/>
            <p14:sldId id="517"/>
            <p14:sldId id="519"/>
            <p14:sldId id="543"/>
            <p14:sldId id="544"/>
            <p14:sldId id="545"/>
            <p14:sldId id="547"/>
            <p14:sldId id="548"/>
            <p14:sldId id="549"/>
          </p14:sldIdLst>
        </p14:section>
        <p14:section name="CSS Values" id="{17E8888F-5016-4C23-BF74-F2BB096F18E1}">
          <p14:sldIdLst>
            <p14:sldId id="498"/>
            <p14:sldId id="494"/>
            <p14:sldId id="502"/>
            <p14:sldId id="499"/>
            <p14:sldId id="523"/>
            <p14:sldId id="524"/>
            <p14:sldId id="555"/>
            <p14:sldId id="556"/>
            <p14:sldId id="561"/>
            <p14:sldId id="562"/>
            <p14:sldId id="563"/>
            <p14:sldId id="564"/>
            <p14:sldId id="505"/>
            <p14:sldId id="521"/>
            <p14:sldId id="506"/>
            <p14:sldId id="525"/>
            <p14:sldId id="526"/>
            <p14:sldId id="530"/>
            <p14:sldId id="565"/>
            <p14:sldId id="566"/>
            <p14:sldId id="567"/>
            <p14:sldId id="568"/>
            <p14:sldId id="569"/>
            <p14:sldId id="570"/>
            <p14:sldId id="571"/>
          </p14:sldIdLst>
        </p14:section>
        <p14:section name="Conclusion" id="{10E03AB1-9AA8-4E86-9A64-D741901E50A2}">
          <p14:sldIdLst>
            <p14:sldId id="349"/>
            <p14:sldId id="560"/>
            <p14:sldId id="558"/>
            <p14:sldId id="5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A8A"/>
    <a:srgbClr val="85540A"/>
    <a:srgbClr val="FFABAD"/>
    <a:srgbClr val="FF9966"/>
    <a:srgbClr val="FF7C80"/>
    <a:srgbClr val="FFCCFF"/>
    <a:srgbClr val="333333"/>
    <a:srgbClr val="FFF0D9"/>
    <a:srgbClr val="FBEEDC"/>
    <a:srgbClr val="F3CD6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1001" autoAdjust="0"/>
  </p:normalViewPr>
  <p:slideViewPr>
    <p:cSldViewPr>
      <p:cViewPr varScale="1">
        <p:scale>
          <a:sx n="72" d="100"/>
          <a:sy n="72" d="100"/>
        </p:scale>
        <p:origin x="9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01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17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733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ss-tricks.com/pseudo-class-selector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608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608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apis.com/css?family=Indie+Flowe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pxtoem.com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judge.softuni.bg/Contests/608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meyerweb.com/eric/tools/css/res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608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63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60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5" Type="http://schemas.openxmlformats.org/officeDocument/2006/relationships/image" Target="../media/image64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6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61.png"/><Relationship Id="rId14" Type="http://schemas.openxmlformats.org/officeDocument/2006/relationships/hyperlink" Target="http://www.telenor.bg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69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68.png"/><Relationship Id="rId1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98812" y="674936"/>
            <a:ext cx="8305800" cy="1274511"/>
          </a:xfrm>
        </p:spPr>
        <p:txBody>
          <a:bodyPr/>
          <a:lstStyle/>
          <a:p>
            <a:r>
              <a:rPr lang="en-US" dirty="0"/>
              <a:t>CSS Selectors and Rules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92571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 rot="1075177">
            <a:off x="5262436" y="3975095"/>
            <a:ext cx="901947" cy="5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4" name="Subtitle 5"/>
          <p:cNvSpPr txBox="1">
            <a:spLocks/>
          </p:cNvSpPr>
          <p:nvPr/>
        </p:nvSpPr>
        <p:spPr>
          <a:xfrm>
            <a:off x="3198812" y="1915636"/>
            <a:ext cx="8305800" cy="7513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Selecting Elements to Apply a Style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2157" y="3051682"/>
            <a:ext cx="4962455" cy="318237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Direct Child</a:t>
            </a:r>
            <a:endParaRPr lang="bg-BG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057708" y="3657600"/>
            <a:ext cx="10073409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&lt;span&gt;Span #1, in the div.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&lt;span&gt;Span #2, in the span that's…&lt;/span&gt;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&lt;span&gt;Span #3, not in the div at all.&lt;/span&gt;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057707" y="1460718"/>
            <a:ext cx="1007341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&gt; span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background: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#fff; }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665412" y="3429000"/>
            <a:ext cx="3684273" cy="609600"/>
          </a:xfrm>
          <a:prstGeom prst="wedgeRoundRectCallout">
            <a:avLst>
              <a:gd name="adj1" fmla="val -58344"/>
              <a:gd name="adj2" fmla="val 548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child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685" y="2089534"/>
            <a:ext cx="4480504" cy="2218916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301172" y="1097280"/>
            <a:ext cx="5943600" cy="655320"/>
          </a:xfrm>
          <a:prstGeom prst="wedgeRoundRectCallout">
            <a:avLst>
              <a:gd name="adj1" fmla="val -60424"/>
              <a:gd name="adj2" fmla="val 449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en-US" sz="2800" b="1" noProof="1"/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directly contained in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</p:spTree>
    <p:extLst>
      <p:ext uri="{BB962C8B-B14F-4D97-AF65-F5344CB8AC3E}">
        <p14:creationId xmlns:p14="http://schemas.microsoft.com/office/powerpoint/2010/main" val="253298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Multiple Classes</a:t>
            </a:r>
            <a:endParaRPr lang="bg-BG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98513" y="4805111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class="apple orange small"&gt;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Apple + Orange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class="apple"&gt;Apple&lt;/h2&gt;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class="orange"&gt;Orange&lt;/h2&gt;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341811" y="1284744"/>
            <a:ext cx="7048501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.apple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.orange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orange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.small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16px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.apple.orange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italic;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8637587" y="2712928"/>
            <a:ext cx="2496342" cy="978054"/>
          </a:xfrm>
          <a:prstGeom prst="wedgeRoundRectCallout">
            <a:avLst>
              <a:gd name="adj1" fmla="val -91004"/>
              <a:gd name="adj2" fmla="val -36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with both 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1" y="994158"/>
            <a:ext cx="3269032" cy="3437539"/>
          </a:xfrm>
          <a:prstGeom prst="rect">
            <a:avLst/>
          </a:prstGeom>
        </p:spPr>
      </p:pic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132387" y="3612688"/>
            <a:ext cx="2762249" cy="1056818"/>
          </a:xfrm>
          <a:prstGeom prst="wedgeRoundRectCallout">
            <a:avLst>
              <a:gd name="adj1" fmla="val -71349"/>
              <a:gd name="adj2" fmla="val 694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with multiple classes</a:t>
            </a:r>
          </a:p>
        </p:txBody>
      </p:sp>
    </p:spTree>
    <p:extLst>
      <p:ext uri="{BB962C8B-B14F-4D97-AF65-F5344CB8AC3E}">
        <p14:creationId xmlns:p14="http://schemas.microsoft.com/office/powerpoint/2010/main" val="261003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Selectors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3253" y="3886200"/>
            <a:ext cx="993795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 href="#"&gt;Products&lt;/a&gt;&lt;/li&gt;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title="menu"&gt;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865812" y="1403681"/>
            <a:ext cx="51053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a[title="menu"]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#962103;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22px;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5413265" y="304800"/>
            <a:ext cx="2738547" cy="1001845"/>
          </a:xfrm>
          <a:prstGeom prst="wedgeRoundRectCallout">
            <a:avLst>
              <a:gd name="adj1" fmla="val 64221"/>
              <a:gd name="adj2" fmla="val 539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title="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menu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" y="6182380"/>
            <a:ext cx="121888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Learn more about CSS selectors: </a:t>
            </a:r>
            <a:r>
              <a:rPr lang="en-US" sz="2600" dirty="0">
                <a:hlinkClick r:id="rId2"/>
              </a:rPr>
              <a:t>https://css-tricks.com/pseudo-class-selectors/</a:t>
            </a:r>
            <a:endParaRPr lang="en-GB" sz="2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53" y="1114403"/>
            <a:ext cx="3697194" cy="253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Selectors (Element, Element)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551612" y="5092005"/>
            <a:ext cx="4876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yellow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60412" y="4661118"/>
            <a:ext cx="536515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Welcome…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name is…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live in Duckburg.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best friend is…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92" y="1164782"/>
            <a:ext cx="5965816" cy="317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8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04281" y="1643661"/>
            <a:ext cx="4934664" cy="28346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header.intro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underline;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698612" y="5486400"/>
            <a:ext cx="10867800" cy="6041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intro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"&gt;HTML and CSS&lt;/h1&gt;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1488281" y="1682512"/>
            <a:ext cx="1352548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2566989" y="5520616"/>
            <a:ext cx="1373980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3007519" y="1695365"/>
            <a:ext cx="1185862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795338" y="1685925"/>
            <a:ext cx="440531" cy="5322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922169" y="5521683"/>
            <a:ext cx="1152525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Combining Multiple Selectors</a:t>
            </a:r>
            <a:endParaRPr lang="en-GB" dirty="0"/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1002506" y="5520616"/>
            <a:ext cx="471586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667" y="1805292"/>
            <a:ext cx="5793542" cy="247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3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3" grpId="0" animBg="1"/>
      <p:bldP spid="54" grpId="0" animBg="1"/>
      <p:bldP spid="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Photo Shoot Effect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3212" y="1330363"/>
            <a:ext cx="5067397" cy="484183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You are given a HTML file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like the screenshot on the right</a:t>
            </a:r>
            <a:endParaRPr lang="bg-BG" sz="3200" dirty="0"/>
          </a:p>
          <a:p>
            <a:pPr lvl="1">
              <a:spcBef>
                <a:spcPts val="24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2800" dirty="0"/>
              <a:t>:</a:t>
            </a:r>
            <a:endParaRPr lang="bg-BG" sz="2800" dirty="0"/>
          </a:p>
          <a:p>
            <a:pPr lvl="2">
              <a:spcBef>
                <a:spcPts val="2400"/>
              </a:spcBef>
            </a:pPr>
            <a:r>
              <a:rPr lang="en-US" sz="2600" dirty="0"/>
              <a:t>You are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sz="2600" dirty="0"/>
              <a:t> allowed to change the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600" dirty="0"/>
              <a:t> file</a:t>
            </a:r>
            <a:endParaRPr lang="bg-BG" sz="2600" dirty="0"/>
          </a:p>
          <a:p>
            <a:pPr lvl="2">
              <a:spcBef>
                <a:spcPts val="2400"/>
              </a:spcBef>
            </a:pPr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422" y="1476450"/>
            <a:ext cx="6405516" cy="45231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756" y="6259814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https://judge.softuni.bg/Contests/608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6529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9510" y="1005051"/>
            <a:ext cx="11246928" cy="55704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"https://fonts.googleapis.com/css?family=Lato:300,400,900";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  <a:endParaRPr lang="bg-BG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Arial, 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#fcfcfc;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#355664;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960px;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  <a:endParaRPr lang="bg-BG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302" y="2614287"/>
            <a:ext cx="4964347" cy="35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3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(2)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3" y="1103221"/>
            <a:ext cx="5395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3px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#416371;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20px;}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h3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normal;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10px;}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line-height: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padding-bottom: 5px;}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103221"/>
            <a:ext cx="53340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h3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forte,Arial,sans-serif;}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 0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</p:txBody>
      </p:sp>
    </p:spTree>
    <p:extLst>
      <p:ext uri="{BB962C8B-B14F-4D97-AF65-F5344CB8AC3E}">
        <p14:creationId xmlns:p14="http://schemas.microsoft.com/office/powerpoint/2010/main" val="386943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(3)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1938" y="1151121"/>
            <a:ext cx="55626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 + p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#94c258;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div.article-content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15px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23138" y="2895600"/>
            <a:ext cx="5105400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#355664;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972" y="990703"/>
            <a:ext cx="3237214" cy="228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6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Photo Shoot Effect – CSS (4)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7909" y="1107578"/>
            <a:ext cx="5638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 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7px 10px 4px;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uppercase;}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li:first-of-type &gt; 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#7CB3E9;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lowercase;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54832" y="1107578"/>
            <a:ext cx="5672222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a[title="sweet tabs"]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#8EC45B;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nav,article,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a,figure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221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Selectors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Primary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Tag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Nested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Descendant</a:t>
            </a:r>
            <a:r>
              <a:rPr lang="en-US" sz="28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Siblings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Pseudo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Hover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Visited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Active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</a:t>
            </a:r>
            <a:r>
              <a:rPr lang="en-US" dirty="0"/>
              <a:t> </a:t>
            </a:r>
            <a:r>
              <a:rPr lang="en-US" sz="3200" dirty="0"/>
              <a:t>Values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CSS Colors – RGB, HEX, HLS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CSS Sizes –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px</a:t>
            </a:r>
            <a:r>
              <a:rPr lang="en-US" sz="3000" dirty="0"/>
              <a:t>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em</a:t>
            </a:r>
            <a:r>
              <a:rPr lang="en-US" sz="3000" dirty="0"/>
              <a:t>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%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Default Browser Styles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Selector Priority</a:t>
            </a:r>
            <a:endParaRPr lang="en-US" dirty="0"/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11" name="TextBox 10"/>
          <p:cNvSpPr txBox="1"/>
          <p:nvPr/>
        </p:nvSpPr>
        <p:spPr>
          <a:xfrm rot="698048">
            <a:off x="7239612" y="5146204"/>
            <a:ext cx="17331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F0"/>
                </a:solidFill>
              </a:rPr>
              <a:t>color:</a:t>
            </a:r>
            <a:br>
              <a:rPr lang="en-US" sz="2800" b="1" noProof="1">
                <a:solidFill>
                  <a:srgbClr val="00B0F0"/>
                </a:solidFill>
              </a:rPr>
            </a:br>
            <a:r>
              <a:rPr lang="en-US" sz="2800" b="1" noProof="1">
                <a:solidFill>
                  <a:srgbClr val="00B0F0"/>
                </a:solidFill>
              </a:rPr>
              <a:t>  #2aa0bd;</a:t>
            </a:r>
          </a:p>
        </p:txBody>
      </p:sp>
      <p:sp>
        <p:nvSpPr>
          <p:cNvPr id="17" name="TextBox 16"/>
          <p:cNvSpPr txBox="1"/>
          <p:nvPr/>
        </p:nvSpPr>
        <p:spPr>
          <a:xfrm rot="1050829">
            <a:off x="6812105" y="2436721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body { … }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510" y="1951726"/>
            <a:ext cx="3117274" cy="40194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686433">
            <a:off x="8068731" y="1014537"/>
            <a:ext cx="171713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noProof="1">
                <a:solidFill>
                  <a:srgbClr val="92D050"/>
                </a:solidFill>
              </a:rPr>
              <a:t>span</a:t>
            </a:r>
            <a:r>
              <a:rPr lang="bg-BG" sz="2600" b="1" noProof="1">
                <a:solidFill>
                  <a:srgbClr val="92D050"/>
                </a:solidFill>
              </a:rPr>
              <a:t>.</a:t>
            </a:r>
            <a:r>
              <a:rPr lang="en-US" sz="2600" b="1" noProof="1">
                <a:solidFill>
                  <a:srgbClr val="92D050"/>
                </a:solidFill>
              </a:rPr>
              <a:t>new {</a:t>
            </a:r>
            <a:br>
              <a:rPr lang="en-US" sz="2600" b="1" noProof="1">
                <a:solidFill>
                  <a:srgbClr val="92D050"/>
                </a:solidFill>
              </a:rPr>
            </a:br>
            <a:r>
              <a:rPr lang="en-US" sz="2600" b="1" noProof="1">
                <a:solidFill>
                  <a:srgbClr val="92D050"/>
                </a:solidFill>
              </a:rPr>
              <a:t>    … </a:t>
            </a:r>
            <a:br>
              <a:rPr lang="en-US" sz="2600" b="1" noProof="1">
                <a:solidFill>
                  <a:srgbClr val="92D050"/>
                </a:solidFill>
              </a:rPr>
            </a:br>
            <a:r>
              <a:rPr lang="en-US" sz="2600" b="1" noProof="1">
                <a:solidFill>
                  <a:srgbClr val="92D050"/>
                </a:solidFill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 rot="20779641">
            <a:off x="10014779" y="2098496"/>
            <a:ext cx="16962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noProof="1">
                <a:solidFill>
                  <a:srgbClr val="FFCCFF"/>
                </a:solidFill>
              </a:rPr>
              <a:t>p#top { … }</a:t>
            </a:r>
          </a:p>
        </p:txBody>
      </p:sp>
      <p:sp>
        <p:nvSpPr>
          <p:cNvPr id="13" name="TextBox 12"/>
          <p:cNvSpPr txBox="1"/>
          <p:nvPr/>
        </p:nvSpPr>
        <p:spPr>
          <a:xfrm rot="21231692">
            <a:off x="6849885" y="3566542"/>
            <a:ext cx="15268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ABAD"/>
                </a:solidFill>
              </a:rPr>
              <a:t>a:hover {</a:t>
            </a:r>
          </a:p>
          <a:p>
            <a:r>
              <a:rPr lang="en-US" sz="2800" b="1" noProof="1">
                <a:solidFill>
                  <a:srgbClr val="FFABAD"/>
                </a:solidFill>
              </a:rPr>
              <a:t>   …</a:t>
            </a:r>
          </a:p>
          <a:p>
            <a:r>
              <a:rPr lang="en-US" sz="2800" b="1" noProof="1">
                <a:solidFill>
                  <a:srgbClr val="FFABAD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71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(5)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151223"/>
            <a:ext cx="550402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#213E4A;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390px;}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3px solid #142830;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21527" y="1160173"/>
            <a:ext cx="5687885" cy="31731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border-top: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3px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#142830;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0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272695"/>
            <a:ext cx="7924800" cy="820600"/>
          </a:xfrm>
        </p:spPr>
        <p:txBody>
          <a:bodyPr/>
          <a:lstStyle/>
          <a:p>
            <a:r>
              <a:rPr lang="en-US" dirty="0"/>
              <a:t>Pseudo Selectors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012" y="2169495"/>
            <a:ext cx="9448800" cy="721520"/>
          </a:xfrm>
        </p:spPr>
        <p:txBody>
          <a:bodyPr/>
          <a:lstStyle/>
          <a:p>
            <a:r>
              <a:rPr lang="en-US" dirty="0"/>
              <a:t>Relative to Element Content or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384" y="3124200"/>
            <a:ext cx="5392057" cy="3276424"/>
          </a:xfrm>
          <a:prstGeom prst="roundRect">
            <a:avLst>
              <a:gd name="adj" fmla="val 315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51920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(:hover)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53760" y="3579117"/>
            <a:ext cx="67056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#D48F29;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underline overline;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53760" y="1796265"/>
            <a:ext cx="6705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Google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464390" y="3225452"/>
            <a:ext cx="415528" cy="498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96" y="1345402"/>
            <a:ext cx="3011117" cy="14865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360" y="4117903"/>
            <a:ext cx="3001588" cy="147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(:visited)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0412" y="4489551"/>
            <a:ext cx="6477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a:visited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color:#D48F29;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0412" y="1917770"/>
            <a:ext cx="6477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Google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308160" y="3500100"/>
            <a:ext cx="444562" cy="490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402" y="1419264"/>
            <a:ext cx="2668078" cy="15817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402" y="4489552"/>
            <a:ext cx="2668078" cy="15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(:active)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6424" y="4506634"/>
            <a:ext cx="5486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html:active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yellow;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6424" y="1958640"/>
            <a:ext cx="5486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 anywhere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8913873" y="3468270"/>
            <a:ext cx="496657" cy="6024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07" y="1223985"/>
            <a:ext cx="5030788" cy="20471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07" y="4267902"/>
            <a:ext cx="5030788" cy="204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(:first-line)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08612" y="4651458"/>
            <a:ext cx="610303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color:blue;</a:t>
            </a:r>
            <a:endParaRPr lang="en-GB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lightblue;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4212" y="4651458"/>
            <a:ext cx="448491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Lorem ipsum dolor sit amet, consectetur adipiscing elit.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11" y="1151121"/>
            <a:ext cx="8001000" cy="31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7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(::before and ::after)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83253" y="2590800"/>
            <a:ext cx="56038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h1::before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GB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 "« "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"\00AB\0020"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4841" y="1244025"/>
            <a:ext cx="1057786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 Pseudo Selectors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783253" y="4495800"/>
            <a:ext cx="56038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h1::after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GB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 " »"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"\0020\00BB"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399" y="2815544"/>
            <a:ext cx="4462657" cy="29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8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Pseudo-Classes: nth-child(n)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2773" y="1600200"/>
            <a:ext cx="708183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2773" y="4191000"/>
            <a:ext cx="708183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tr:nth-child(2n)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700" y="2354134"/>
            <a:ext cx="3821069" cy="30968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773" y="2081178"/>
            <a:ext cx="7081839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612772" y="2911257"/>
            <a:ext cx="708184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6780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</a:t>
            </a:r>
            <a:r>
              <a:rPr lang="en-US"/>
              <a:t>Pseudo-Classes: nth-child</a:t>
            </a:r>
            <a:r>
              <a:rPr lang="en-US" dirty="0"/>
              <a:t>(n+</a:t>
            </a:r>
            <a:r>
              <a:rPr lang="en-US"/>
              <a:t>1)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2448" y="1600200"/>
            <a:ext cx="7127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2448" y="4191000"/>
            <a:ext cx="7127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tr:nth-child(2n+1)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133" y="2354134"/>
            <a:ext cx="3821069" cy="30968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2448" y="1638300"/>
            <a:ext cx="7127876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0" name="Rectangle 9"/>
          <p:cNvSpPr/>
          <p:nvPr/>
        </p:nvSpPr>
        <p:spPr>
          <a:xfrm>
            <a:off x="562448" y="2496954"/>
            <a:ext cx="7127876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4005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</a:t>
            </a:r>
            <a:r>
              <a:rPr lang="en-US"/>
              <a:t>Pseudo-Classes: nth-of-type</a:t>
            </a:r>
            <a:r>
              <a:rPr lang="en-US" dirty="0"/>
              <a:t>(</a:t>
            </a:r>
            <a:r>
              <a:rPr lang="en-US"/>
              <a:t>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937001"/>
            <a:ext cx="67468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4683720"/>
            <a:ext cx="6746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p:nth-of-type(2)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6503" y="1411248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047" y="1285406"/>
            <a:ext cx="4106935" cy="49740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24847" y="3543837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2992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Pseudo-Classes: first-of-type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8914" y="988851"/>
            <a:ext cx="67468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88914" y="4709120"/>
            <a:ext cx="6746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p:first-of-type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8914" y="1074235"/>
            <a:ext cx="55626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817" y="1343021"/>
            <a:ext cx="4106935" cy="49740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69914" y="3217360"/>
            <a:ext cx="55626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9388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UI Element States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3338" y="2010590"/>
            <a:ext cx="583674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type="text"&gt;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62528" y="1317332"/>
            <a:ext cx="3617999" cy="67767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E:enabled</a:t>
            </a:r>
            <a:endParaRPr lang="en-US" sz="36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3338" y="4725006"/>
            <a:ext cx="5834718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County: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disabled="disabled"&gt;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62528" y="3757034"/>
            <a:ext cx="3617999" cy="67767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E:disabled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84" y="1824916"/>
            <a:ext cx="4971652" cy="17563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659" y="4456714"/>
            <a:ext cx="4971652" cy="149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2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Ancient Architecture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815" y="1325293"/>
            <a:ext cx="5146923" cy="4174310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a HTML file: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</a:t>
            </a:r>
            <a:br>
              <a:rPr lang="en-US" sz="3200" dirty="0"/>
            </a:br>
            <a:r>
              <a:rPr lang="en-US" sz="3200" dirty="0"/>
              <a:t>like at the screenshot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3000" dirty="0"/>
              <a:t>:</a:t>
            </a:r>
          </a:p>
          <a:p>
            <a:pPr lvl="2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Don't</a:t>
            </a:r>
            <a:r>
              <a:rPr lang="en-US" sz="2800" dirty="0"/>
              <a:t> change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/>
              <a:t> file</a:t>
            </a:r>
          </a:p>
          <a:p>
            <a:pPr lvl="2"/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969" y="1855072"/>
            <a:ext cx="6555854" cy="31147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0756" y="6259814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https://judge.softuni.bg/Contests/608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6002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8" y="1233482"/>
            <a:ext cx="10115026" cy="517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9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295400"/>
            <a:ext cx="6221412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dirty="0">
                <a:hlinkClick r:id="rId2"/>
              </a:rPr>
              <a:t>https://fonts.googleapis.com/css?family=Indie+Flower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/* Also import 'Roboto' font */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Roboto,sans-serif;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#e2d7aa;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#000000;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1180px;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line-height:24px;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05168" y="1295400"/>
            <a:ext cx="5188463" cy="4801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 auto; 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body&gt;div.img-container&gt;img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1100px;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body&gt;div.img-container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1600px;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65px;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296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600200"/>
            <a:ext cx="6477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Indie Flower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',cursive;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5px;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65px;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85012" y="1600200"/>
            <a:ext cx="46482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#000000;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468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(3)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81026" y="1151018"/>
            <a:ext cx="539738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12px 0 12px;}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li:first-of-type a,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li:last-of-type 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padding-left: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#0a2d4a;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 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370px;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70623" y="1151019"/>
            <a:ext cx="5119589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article img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345px;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 }</a:t>
            </a:r>
          </a:p>
        </p:txBody>
      </p:sp>
    </p:spTree>
    <p:extLst>
      <p:ext uri="{BB962C8B-B14F-4D97-AF65-F5344CB8AC3E}">
        <p14:creationId xmlns:p14="http://schemas.microsoft.com/office/powerpoint/2010/main" val="333736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(4)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60418" y="1089071"/>
            <a:ext cx="5638591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img + p:first-letter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EucrosiaUPC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.readmore a, .comments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url(images/bg2.jpg);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0612" y="1089071"/>
            <a:ext cx="5638591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10px 0 10px 0;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center;}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p:last-of-type span:first-of-type a::before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url("images/comment.png");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7px;}</a:t>
            </a:r>
          </a:p>
        </p:txBody>
      </p:sp>
    </p:spTree>
    <p:extLst>
      <p:ext uri="{BB962C8B-B14F-4D97-AF65-F5344CB8AC3E}">
        <p14:creationId xmlns:p14="http://schemas.microsoft.com/office/powerpoint/2010/main" val="2066168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144343"/>
            <a:ext cx="7924800" cy="820600"/>
          </a:xfrm>
        </p:spPr>
        <p:txBody>
          <a:bodyPr/>
          <a:lstStyle/>
          <a:p>
            <a:r>
              <a:rPr lang="en-US" dirty="0"/>
              <a:t>CSS Values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005422"/>
            <a:ext cx="7924800" cy="719034"/>
          </a:xfrm>
        </p:spPr>
        <p:txBody>
          <a:bodyPr/>
          <a:lstStyle/>
          <a:p>
            <a:r>
              <a:rPr lang="en-US" dirty="0"/>
              <a:t>Types, Ranges, Units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324805">
            <a:off x="2400538" y="4250872"/>
            <a:ext cx="1631631" cy="1581536"/>
          </a:xfrm>
          <a:prstGeom prst="round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591">
            <a:off x="7943641" y="4214534"/>
            <a:ext cx="1935443" cy="1935443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45540">
            <a:off x="4716037" y="4437742"/>
            <a:ext cx="2619375" cy="1743075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69891">
            <a:off x="3731647" y="3235462"/>
            <a:ext cx="1182048" cy="1252537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23621">
            <a:off x="6564424" y="3186814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59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Color Values (Hex and RGB)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232881"/>
            <a:ext cx="10993844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 id="rgb"&gt;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 Item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 id="hex-rgb"&gt;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Hex-RGB item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1812" y="3553430"/>
            <a:ext cx="68580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#rgb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rgb(192, 41, 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#hex-rgb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#C02902;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3198812" y="4562764"/>
            <a:ext cx="4419600" cy="647920"/>
          </a:xfrm>
          <a:prstGeom prst="wedgeRoundRectCallout">
            <a:avLst>
              <a:gd name="adj1" fmla="val -55615"/>
              <a:gd name="adj2" fmla="val -541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&lt;red&gt;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&lt;green&gt;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&lt;blue&gt;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4646612" y="5467928"/>
            <a:ext cx="4419600" cy="980918"/>
          </a:xfrm>
          <a:prstGeom prst="wedgeRoundRectCallout">
            <a:avLst>
              <a:gd name="adj1" fmla="val -60948"/>
              <a:gd name="adj2" fmla="val -394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#RRGGBB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or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#RGB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where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are hex digits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577" y="2693243"/>
            <a:ext cx="4249868" cy="208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2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392" y="4888199"/>
            <a:ext cx="1022604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CSS Selectors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981392" y="5707927"/>
            <a:ext cx="10226040" cy="719034"/>
          </a:xfrm>
        </p:spPr>
        <p:txBody>
          <a:bodyPr/>
          <a:lstStyle/>
          <a:p>
            <a:r>
              <a:rPr lang="en-US" dirty="0"/>
              <a:t>Select the Elements to Apply CSS Rules</a:t>
            </a:r>
          </a:p>
        </p:txBody>
      </p:sp>
      <p:pic>
        <p:nvPicPr>
          <p:cNvPr id="1026" name="Picture 2" descr="Резултат с изображение за CSS selecto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653" y="831127"/>
            <a:ext cx="5887519" cy="3681888"/>
          </a:xfrm>
          <a:prstGeom prst="roundRect">
            <a:avLst>
              <a:gd name="adj" fmla="val 8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49" y="1491468"/>
            <a:ext cx="3541797" cy="371969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Color Values (RGBA and HSLA)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88876" y="1292763"/>
            <a:ext cx="754979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id="wrapper"&gt;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class="opacity"&gt;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88876" y="3543562"/>
            <a:ext cx="7549792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#wrapper, .opacity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rgba(87,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76,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83,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0.9)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.opacity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hsla(344,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73%,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52%,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8547711" y="5363021"/>
            <a:ext cx="2944813" cy="986438"/>
          </a:xfrm>
          <a:prstGeom prst="wedgeRoundRectCallout">
            <a:avLst>
              <a:gd name="adj1" fmla="val -73445"/>
              <a:gd name="adj2" fmla="val -304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opacity values are from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en-US" noProof="1">
                <a:solidFill>
                  <a:srgbClr val="FFFFFF"/>
                </a:solidFill>
              </a:rPr>
              <a:t> 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n-US" noProof="1">
                <a:solidFill>
                  <a:srgbClr val="FFFFFF"/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5133285" y="2819400"/>
            <a:ext cx="3429000" cy="1063832"/>
          </a:xfrm>
          <a:prstGeom prst="wedgeRoundRectCallout">
            <a:avLst>
              <a:gd name="adj1" fmla="val -61522"/>
              <a:gd name="adj2" fmla="val 584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&lt;red&gt;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&lt;green&gt;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&lt;blue&gt;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&lt;alpha&gt;</a:t>
            </a:r>
          </a:p>
        </p:txBody>
      </p:sp>
    </p:spTree>
    <p:extLst>
      <p:ext uri="{BB962C8B-B14F-4D97-AF65-F5344CB8AC3E}">
        <p14:creationId xmlns:p14="http://schemas.microsoft.com/office/powerpoint/2010/main" val="83949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480727" cy="601479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fixed size units (logical pixels, not physical)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(px)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976497"/>
            <a:ext cx="52578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Lorem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1812" y="4419600"/>
            <a:ext cx="52578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24px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920" y="2857053"/>
            <a:ext cx="5021705" cy="22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1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6066" y="2046744"/>
            <a:ext cx="53606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class="nested-div"&gt;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Lorem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4177"/>
            <a:ext cx="10856999" cy="60147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's: scalable unit (based on the parent element)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(em)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46065" y="5398468"/>
            <a:ext cx="6282773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24px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.nested-div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1.8em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50194" y="5753963"/>
            <a:ext cx="3441408" cy="6014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hlinkClick r:id="rId2"/>
              </a:rPr>
              <a:t>http://pxtoem.com</a:t>
            </a:r>
            <a:endParaRPr lang="en-GB" sz="3200" dirty="0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6653208" y="4724400"/>
            <a:ext cx="2505364" cy="1032429"/>
          </a:xfrm>
          <a:prstGeom prst="wedgeRoundRectCallout">
            <a:avLst>
              <a:gd name="adj1" fmla="val -68366"/>
              <a:gd name="adj2" fmla="val 632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1.8em = 1.8 * 24px = 43.2px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3695269" y="4191000"/>
            <a:ext cx="2170544" cy="1067067"/>
          </a:xfrm>
          <a:prstGeom prst="wedgeRoundRectCallout">
            <a:avLst>
              <a:gd name="adj1" fmla="val -66874"/>
              <a:gd name="adj2" fmla="val 651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Parent &lt;div&gt; font: 24px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997" y="2224957"/>
            <a:ext cx="5345546" cy="23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0539" y="1907312"/>
            <a:ext cx="569481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class="nested-div"&gt;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Lorem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elit…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77233"/>
            <a:ext cx="10933199" cy="60147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Rem</a:t>
            </a:r>
            <a:r>
              <a:rPr lang="en-US" sz="3600" dirty="0"/>
              <a:t>'s: scalable unit (based on the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en-US" sz="3600" dirty="0"/>
              <a:t> element)</a:t>
            </a:r>
            <a:endParaRPr lang="en-GB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(rem)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0540" y="4958077"/>
            <a:ext cx="67056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25px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2rem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.nested-div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1.5rem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942012" y="4754420"/>
            <a:ext cx="2133600" cy="1066800"/>
          </a:xfrm>
          <a:prstGeom prst="wedgeRoundRectCallout">
            <a:avLst>
              <a:gd name="adj1" fmla="val -75592"/>
              <a:gd name="adj2" fmla="val 338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2rem = 2 * 25px = 50px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8380412" y="5316702"/>
            <a:ext cx="2463079" cy="1026370"/>
          </a:xfrm>
          <a:prstGeom prst="wedgeRoundRectCallout">
            <a:avLst>
              <a:gd name="adj1" fmla="val -84366"/>
              <a:gd name="adj2" fmla="val 235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1.5rem = 1.5 * 25px = 37.5px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975" y="2056213"/>
            <a:ext cx="5239514" cy="237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in % of the Parent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5699" y="1151121"/>
            <a:ext cx="55173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id="outer-div"&gt;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 am outer-div -&gt; 600px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id="inner-div"&gt;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 am div with 50%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5699" y="4119500"/>
            <a:ext cx="5529775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#outer-div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600px;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#inner-div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427125" y="4119499"/>
            <a:ext cx="51249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406" y="1498349"/>
            <a:ext cx="5208724" cy="1929715"/>
          </a:xfrm>
          <a:prstGeom prst="rect">
            <a:avLst/>
          </a:prstGeom>
        </p:spPr>
      </p:pic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4847430" y="2980132"/>
            <a:ext cx="1447800" cy="1020620"/>
          </a:xfrm>
          <a:prstGeom prst="wedgeRoundRectCallout">
            <a:avLst>
              <a:gd name="adj1" fmla="val 84298"/>
              <a:gd name="adj2" fmla="val -565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 600px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9188592" y="3170380"/>
            <a:ext cx="2529000" cy="1020620"/>
          </a:xfrm>
          <a:prstGeom prst="wedgeRoundRectCallout">
            <a:avLst>
              <a:gd name="adj1" fmla="val -59683"/>
              <a:gd name="adj2" fmla="val -79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 50% * 600px = 300px</a:t>
            </a:r>
          </a:p>
        </p:txBody>
      </p:sp>
    </p:spTree>
    <p:extLst>
      <p:ext uri="{BB962C8B-B14F-4D97-AF65-F5344CB8AC3E}">
        <p14:creationId xmlns:p14="http://schemas.microsoft.com/office/powerpoint/2010/main" val="364541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Calculated CSS Values: </a:t>
            </a:r>
            <a:r>
              <a:rPr lang="en-US" noProof="1"/>
              <a:t>calc(…) </a:t>
            </a:r>
            <a:r>
              <a:rPr lang="en-US" dirty="0"/>
              <a:t>Function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401" y="1178985"/>
            <a:ext cx="4938600" cy="2605686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0486" y="1143000"/>
            <a:ext cx="5245939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id="outer-div"&gt;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Outer-div: 200px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id="inner-div"&gt;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Inner-div: 100%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1" y="4125431"/>
            <a:ext cx="5257801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#outer-div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#inner-div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2" y="4119501"/>
            <a:ext cx="53957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calc(100%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50px;}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180012" y="1036764"/>
            <a:ext cx="1447800" cy="1020620"/>
          </a:xfrm>
          <a:prstGeom prst="wedgeRoundRectCallout">
            <a:avLst>
              <a:gd name="adj1" fmla="val 104950"/>
              <a:gd name="adj2" fmla="val 492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 200px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3746612" y="3053806"/>
            <a:ext cx="2619602" cy="1518193"/>
          </a:xfrm>
          <a:prstGeom prst="wedgeRoundRectCallout">
            <a:avLst>
              <a:gd name="adj1" fmla="val 94239"/>
              <a:gd name="adj2" fmla="val -611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100% * 200px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- 20px = 180px</a:t>
            </a:r>
          </a:p>
        </p:txBody>
      </p:sp>
    </p:spTree>
    <p:extLst>
      <p:ext uri="{BB962C8B-B14F-4D97-AF65-F5344CB8AC3E}">
        <p14:creationId xmlns:p14="http://schemas.microsoft.com/office/powerpoint/2010/main" val="301481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Plan Page</a:t>
            </a:r>
            <a:endParaRPr lang="bg-BG" dirty="0"/>
          </a:p>
        </p:txBody>
      </p:sp>
      <p:sp>
        <p:nvSpPr>
          <p:cNvPr id="8" name="TextBox 7"/>
          <p:cNvSpPr txBox="1"/>
          <p:nvPr/>
        </p:nvSpPr>
        <p:spPr>
          <a:xfrm>
            <a:off x="590756" y="6259814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https://judge.softuni.bg/Contests/608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9" name="Picture 8" descr="C:\Users\Christian Pamidoff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1" y="990600"/>
            <a:ext cx="9753601" cy="4996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7022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Plan Page </a:t>
            </a:r>
            <a:r>
              <a:rPr lang="en-US" dirty="0"/>
              <a:t>–</a:t>
            </a:r>
            <a:r>
              <a:rPr lang="en-GB" dirty="0"/>
              <a:t> CSS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8265" y="1151223"/>
            <a:ext cx="5467547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url('plan-page.jpg’);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Lato, 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99212" y="1151121"/>
            <a:ext cx="5378534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#262626;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23%;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80px 20px 0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5px solid #424242;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#a1a1a1;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Plan Page </a:t>
            </a:r>
            <a:r>
              <a:rPr lang="en-US" dirty="0"/>
              <a:t>–</a:t>
            </a:r>
            <a:r>
              <a:rPr lang="en-GB" dirty="0"/>
              <a:t> CSS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8265" y="1151223"/>
            <a:ext cx="546754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h1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1.5em;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.price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#27dcc4;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ul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02289" y="1151121"/>
            <a:ext cx="5378534" cy="4053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button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#27dcc4;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15px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0.9em;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955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Plan Page </a:t>
            </a:r>
            <a:r>
              <a:rPr lang="en-US" dirty="0"/>
              <a:t>–</a:t>
            </a:r>
            <a:r>
              <a:rPr lang="en-GB" dirty="0"/>
              <a:t> CSS (3)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4645" y="2209800"/>
            <a:ext cx="10991767" cy="31731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ul li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list-style-type: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button:hover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#acacac;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455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>
              <a:latin typeface="Courier New" pitchFamily="49" charset="0"/>
            </a:endParaRPr>
          </a:p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Select by Tag</a:t>
            </a:r>
            <a:endParaRPr lang="bg-BG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87036" y="1242691"/>
            <a:ext cx="10819865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Here's a span with some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&lt;p&gt;Here's a p with some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Here's a span with more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252813" y="4104253"/>
            <a:ext cx="52517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70955" y="2865110"/>
            <a:ext cx="3015514" cy="1142158"/>
          </a:xfrm>
          <a:prstGeom prst="wedgeRoundRectCallout">
            <a:avLst>
              <a:gd name="adj1" fmla="val -65351"/>
              <a:gd name="adj2" fmla="val 631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 all</a:t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56" y="3250017"/>
            <a:ext cx="4869243" cy="284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456" y="1198416"/>
            <a:ext cx="5163312" cy="3290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956" y="4832817"/>
            <a:ext cx="11658600" cy="820600"/>
          </a:xfrm>
        </p:spPr>
        <p:txBody>
          <a:bodyPr/>
          <a:lstStyle/>
          <a:p>
            <a:r>
              <a:rPr lang="en-US" dirty="0"/>
              <a:t>Default Browser Styles and Precedence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395572" y="5690201"/>
            <a:ext cx="11399520" cy="719034"/>
          </a:xfrm>
        </p:spPr>
        <p:txBody>
          <a:bodyPr/>
          <a:lstStyle/>
          <a:p>
            <a:r>
              <a:rPr lang="en-US" dirty="0"/>
              <a:t>Default Styles and CSS Style Precedence</a:t>
            </a:r>
          </a:p>
        </p:txBody>
      </p:sp>
    </p:spTree>
    <p:extLst>
      <p:ext uri="{BB962C8B-B14F-4D97-AF65-F5344CB8AC3E}">
        <p14:creationId xmlns:p14="http://schemas.microsoft.com/office/powerpoint/2010/main" val="2935187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10096597" cy="677679"/>
          </a:xfrm>
        </p:spPr>
        <p:txBody>
          <a:bodyPr>
            <a:noAutofit/>
          </a:bodyPr>
          <a:lstStyle/>
          <a:p>
            <a:r>
              <a:rPr lang="en-US" sz="3600" dirty="0"/>
              <a:t>Reset the browser styles (partially or fully)</a:t>
            </a:r>
            <a:endParaRPr lang="en-GB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Browser Styles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9417" y="1851150"/>
            <a:ext cx="570359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 padding:0;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31812" y="5951721"/>
            <a:ext cx="10872528" cy="601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CSS reset tool: </a:t>
            </a:r>
            <a:r>
              <a:rPr lang="en-US" sz="3200" dirty="0">
                <a:hlinkClick r:id="rId2"/>
              </a:rPr>
              <a:t>http://meyerweb.com/eric/tools/css/reset/</a:t>
            </a:r>
            <a:endParaRPr lang="en-U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00" y="2645588"/>
            <a:ext cx="5095753" cy="33061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59" y="2645588"/>
            <a:ext cx="5707108" cy="33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80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Priorities of the CSS style definitions:</a:t>
            </a:r>
            <a:endParaRPr lang="en-GB" sz="4000" dirty="0"/>
          </a:p>
          <a:p>
            <a:pPr lvl="1">
              <a:lnSpc>
                <a:spcPct val="120000"/>
              </a:lnSpc>
            </a:pPr>
            <a:r>
              <a:rPr lang="en-GB" sz="3800" dirty="0"/>
              <a:t>External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&lt;link rel="stylesheel" href="…"&gt;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Styles in the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&lt;head&gt;&lt;style&gt;…&lt;/style&gt;&lt;/head&gt;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Inline style attributes: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&lt;p style="…"&gt;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Using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!important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Style Definitions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5486400"/>
            <a:ext cx="8001000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h1.big {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 !important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Down Arrow 1"/>
          <p:cNvSpPr/>
          <p:nvPr/>
        </p:nvSpPr>
        <p:spPr>
          <a:xfrm>
            <a:off x="10285412" y="1981200"/>
            <a:ext cx="304800" cy="41515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" name="TextBox 2"/>
          <p:cNvSpPr txBox="1"/>
          <p:nvPr/>
        </p:nvSpPr>
        <p:spPr>
          <a:xfrm>
            <a:off x="10666412" y="2143780"/>
            <a:ext cx="1142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lowest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0666412" y="4950480"/>
            <a:ext cx="124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highest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9118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Selector priorities depend on: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Priority (Specificity)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4412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4212" y="259551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1688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1488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15788" y="3899848"/>
            <a:ext cx="1887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sz="2800" dirty="0"/>
              <a:t> styles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38376" y="3868003"/>
            <a:ext cx="183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2800" dirty="0"/>
              <a:t> selectors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08578" y="3899848"/>
            <a:ext cx="17219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br>
              <a:rPr lang="en-US" sz="2800" dirty="0"/>
            </a:br>
            <a:r>
              <a:rPr lang="en-US" sz="2800" dirty="0"/>
              <a:t>selectors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66633" y="3859966"/>
            <a:ext cx="17219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element</a:t>
            </a:r>
            <a:br>
              <a:rPr lang="en-US" sz="2800" dirty="0"/>
            </a:br>
            <a:r>
              <a:rPr lang="en-US" sz="2800" dirty="0"/>
              <a:t>selectors</a:t>
            </a:r>
          </a:p>
        </p:txBody>
      </p:sp>
    </p:spTree>
    <p:extLst>
      <p:ext uri="{BB962C8B-B14F-4D97-AF65-F5344CB8AC3E}">
        <p14:creationId xmlns:p14="http://schemas.microsoft.com/office/powerpoint/2010/main" val="4262072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Priority (Specificity) – Example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62880" y="1305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color: #FFF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25880" y="1305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0, 0, 0, 1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62880" y="2067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.intro { color: #345678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25880" y="2067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0, 0, 1, 0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862880" y="2829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#header { color: #000 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25880" y="2829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0, 1, 0, 0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62880" y="3591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style="color: blue"&gt;Text&lt;/p&gt;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25880" y="3591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1, 0, 0, 0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862880" y="4353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p.intro#header { color: #FFF 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5880" y="4353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0, 1, 1, 1</a:t>
            </a: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862880" y="5115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p.intro.big#header { color: #FFF 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25880" y="5115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0, 1, 2, 1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862880" y="5877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color: #000 !important 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5880" y="5877580"/>
            <a:ext cx="176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!important</a:t>
            </a:r>
          </a:p>
        </p:txBody>
      </p:sp>
    </p:spTree>
    <p:extLst>
      <p:ext uri="{BB962C8B-B14F-4D97-AF65-F5344CB8AC3E}">
        <p14:creationId xmlns:p14="http://schemas.microsoft.com/office/powerpoint/2010/main" val="15185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Priorities – Example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4212" y="1219200"/>
            <a:ext cx="72390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HTML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&lt;div&gt;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DIV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id="main"&gt;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also DIV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 SPAN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4508718"/>
            <a:ext cx="7239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blue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#main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yellow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background:red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&gt; span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green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414" y="3342053"/>
            <a:ext cx="5149318" cy="215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Web Agency</a:t>
            </a:r>
            <a:endParaRPr lang="bg-BG" dirty="0"/>
          </a:p>
        </p:txBody>
      </p:sp>
      <p:pic>
        <p:nvPicPr>
          <p:cNvPr id="5" name="Picture 4" descr="C:\Users\Pamidoff\AppData\Local\Microsoft\Windows\INetCache\Content.Word\Picture7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1147808"/>
            <a:ext cx="9753600" cy="49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90756" y="6249189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https://judge.softuni.bg/Contests/608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2607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Plan Page </a:t>
            </a:r>
            <a:r>
              <a:rPr lang="en-US" dirty="0"/>
              <a:t>–</a:t>
            </a:r>
            <a:r>
              <a:rPr lang="en-GB" dirty="0"/>
              <a:t> CSS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2688" y="1192575"/>
            <a:ext cx="6000947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#333333;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font: 16px 'Lato', 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#24437c;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display: inline-block;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90760" y="1192575"/>
            <a:ext cx="5073734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h1,h2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capitalize;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300;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body { margin: 0; padding: 0; color: #333333; font: 16px 'Lato', sans-serif; }</a:t>
            </a:r>
            <a:r>
              <a:rPr kumimoji="0" lang="bg-BG" altLang="bg-BG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938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Plan Page </a:t>
            </a:r>
            <a:r>
              <a:rPr lang="en-US" dirty="0"/>
              <a:t>–</a:t>
            </a:r>
            <a:r>
              <a:rPr lang="en-GB" dirty="0"/>
              <a:t> CSS (1)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938083"/>
            <a:ext cx="5467547" cy="58138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.nav-brand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max-width: 120px;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40px;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.nav-primary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.nav-item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47605" y="938083"/>
            <a:ext cx="5378534" cy="58138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.nav-item a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300;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capitalize;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.cta-btn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#3dc1ef;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capitalize;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4643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Plan Page </a:t>
            </a:r>
            <a:r>
              <a:rPr lang="en-US" dirty="0"/>
              <a:t>–</a:t>
            </a:r>
            <a:r>
              <a:rPr lang="en-GB" dirty="0"/>
              <a:t> CSS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988889"/>
            <a:ext cx="546754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.cta-btn:hover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#0ab2ef;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.header-title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capitalize;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54px;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300;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28793" y="988889"/>
            <a:ext cx="5378534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.header-subtitle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#6699ae;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.header-btn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300;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div#button-container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570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Select by ID</a:t>
            </a:r>
            <a:endParaRPr lang="bg-BG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84212" y="1421918"/>
            <a:ext cx="10882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id="top"&gt;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Here's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some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GB" sz="3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&lt;span&gt;Here's another.&lt;/span&gt;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18212" y="4613825"/>
            <a:ext cx="5548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span#top</a:t>
            </a:r>
            <a:r>
              <a:rPr lang="en-GB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31556" y="3379493"/>
            <a:ext cx="2819400" cy="1155563"/>
          </a:xfrm>
          <a:prstGeom prst="wedgeRoundRectCallout">
            <a:avLst>
              <a:gd name="adj1" fmla="val -64393"/>
              <a:gd name="adj2" fmla="val 634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id="top"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4" y="3221552"/>
            <a:ext cx="4945474" cy="3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Plan Page </a:t>
            </a:r>
            <a:r>
              <a:rPr lang="en-US" dirty="0"/>
              <a:t>–</a:t>
            </a:r>
            <a:r>
              <a:rPr lang="en-GB" dirty="0"/>
              <a:t> CSS (3)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988889"/>
            <a:ext cx="546754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.cta-btn:hover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#0ab2ef;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.header-title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capitalize;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54px;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300;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28793" y="988889"/>
            <a:ext cx="5378534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.header-subtitle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#6699ae;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.header-btn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300;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div#button-container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91560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Plan Page </a:t>
            </a:r>
            <a:r>
              <a:rPr lang="en-US" dirty="0"/>
              <a:t>–</a:t>
            </a:r>
            <a:r>
              <a:rPr lang="en-GB" dirty="0"/>
              <a:t> CSS (4)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649069"/>
            <a:ext cx="5467547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.header-services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.service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35px 35px 0 35px;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 35px;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75425" y="988888"/>
            <a:ext cx="5378534" cy="58138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.service:hover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#3dc1ef;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.service-title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400;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.service-intro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300;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14px;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4296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Plan Page </a:t>
            </a:r>
            <a:r>
              <a:rPr lang="en-US" dirty="0"/>
              <a:t>–</a:t>
            </a:r>
            <a:r>
              <a:rPr lang="en-GB" dirty="0"/>
              <a:t> CSS (5)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8329" y="990600"/>
            <a:ext cx="5905596" cy="58138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.service-link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 20px 20px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.service-link:hover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#24437c;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.about-title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padding: 15px;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.client-avatar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max-width: 80px;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81802" y="990600"/>
            <a:ext cx="5378534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.about-intro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700px;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#6699ae;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300;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.feedback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#24437c;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26724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CSS Values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Styles Priority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1360116"/>
            <a:ext cx="3276600" cy="243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0105" y="1891605"/>
            <a:ext cx="7086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background: DodgerBlue;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span#identified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#EEE;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span.sky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SkyBlue;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0105" y="4101405"/>
            <a:ext cx="655730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#rbg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rgb(192,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41,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#hex-rgb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#C02902;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#rgba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rgba(27,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618413" y="4101404"/>
            <a:ext cx="3810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1.4em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1.4rem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351212" y="5785491"/>
            <a:ext cx="80772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h1.big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 !important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Selectors and Rules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3346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</a:t>
            </a:r>
            <a:r>
              <a:rPr lang="en-US"/>
              <a:t>Select by Class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22413" y="1219200"/>
            <a:ext cx="10944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class="sky"&gt;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Here's a span with some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Another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 class="code"&gt;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&amp;lt;span&amp;gt;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006757" y="3428479"/>
            <a:ext cx="5559655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span.sky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.code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font-family: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Consolas;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656637" y="2703944"/>
            <a:ext cx="2543175" cy="1078934"/>
          </a:xfrm>
          <a:prstGeom prst="wedgeRoundRectCallout">
            <a:avLst>
              <a:gd name="adj1" fmla="val -68280"/>
              <a:gd name="adj2" fmla="val 329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class="sky"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798356" y="4525299"/>
            <a:ext cx="2858656" cy="1078934"/>
          </a:xfrm>
          <a:prstGeom prst="wedgeRoundRectCallout">
            <a:avLst>
              <a:gd name="adj1" fmla="val -82201"/>
              <a:gd name="adj2" fmla="val -14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 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class="code"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3" y="3377485"/>
            <a:ext cx="4945474" cy="3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Descendant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951412" y="2153697"/>
            <a:ext cx="65388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items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Item1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Item2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Item3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Item4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Item5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Item6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4212" y="1447800"/>
            <a:ext cx="39624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div.items a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green;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  <a:endParaRPr lang="en-GB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037012" y="1210165"/>
            <a:ext cx="6257763" cy="628381"/>
          </a:xfrm>
          <a:prstGeom prst="wedgeRoundRectCallout">
            <a:avLst>
              <a:gd name="adj1" fmla="val -61072"/>
              <a:gd name="adj2" fmla="val 30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inside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class="items"&gt;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6" y="3387713"/>
            <a:ext cx="3545671" cy="285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Adjacent Sibling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484812" y="2831683"/>
            <a:ext cx="5778492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I'm a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selected!&lt;/p&gt;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&lt;p&gt;I'm a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&lt;h2&gt;Monkey hair&lt;/h2&gt;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 am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selected&lt;/p&gt;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484812" y="1014710"/>
            <a:ext cx="577849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+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065212" y="1150399"/>
            <a:ext cx="3663496" cy="639145"/>
          </a:xfrm>
          <a:prstGeom prst="wedgeRoundRectCallout">
            <a:avLst>
              <a:gd name="adj1" fmla="val 65406"/>
              <a:gd name="adj2" fmla="val -25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coming after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96" y="1997397"/>
            <a:ext cx="3119728" cy="452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8444</TotalTime>
  <Words>4517</Words>
  <Application>Microsoft Office PowerPoint</Application>
  <PresentationFormat>Custom</PresentationFormat>
  <Paragraphs>891</Paragraphs>
  <Slides>66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Arial Unicode MS</vt:lpstr>
      <vt:lpstr>Calibri</vt:lpstr>
      <vt:lpstr>Consolas</vt:lpstr>
      <vt:lpstr>Courier New</vt:lpstr>
      <vt:lpstr>Wingdings</vt:lpstr>
      <vt:lpstr>Wingdings 2</vt:lpstr>
      <vt:lpstr>SoftUni 16x9</vt:lpstr>
      <vt:lpstr>CSS Selectors and Rules</vt:lpstr>
      <vt:lpstr>Table of Contents</vt:lpstr>
      <vt:lpstr>Have a Question?</vt:lpstr>
      <vt:lpstr>CSS Selectors</vt:lpstr>
      <vt:lpstr>Primary Selectors: Select by Tag</vt:lpstr>
      <vt:lpstr>Primary Selectors: Select by ID</vt:lpstr>
      <vt:lpstr>Primary Selectors: Select by Class</vt:lpstr>
      <vt:lpstr>Nested Selectors: Descendant</vt:lpstr>
      <vt:lpstr>Nested Selectors: Adjacent Sibling</vt:lpstr>
      <vt:lpstr>Nested Selectors: Direct Child</vt:lpstr>
      <vt:lpstr>Nested Selectors: Multiple Classes</vt:lpstr>
      <vt:lpstr>Attribute Selectors</vt:lpstr>
      <vt:lpstr>Multiple Selectors (Element, Element)</vt:lpstr>
      <vt:lpstr>Combining Multiple Selectors</vt:lpstr>
      <vt:lpstr>Problem: Photo Shoot Effect</vt:lpstr>
      <vt:lpstr>Solution: Photo Shoot Effect – CSS</vt:lpstr>
      <vt:lpstr>Solution: Photo Shoot Effect – CSS (2)</vt:lpstr>
      <vt:lpstr>Solution: Photo Shoot Effect – CSS (3)</vt:lpstr>
      <vt:lpstr>Solution: Photo Shoot Effect – CSS (4)</vt:lpstr>
      <vt:lpstr>Solution: Photo Shoot Effect – CSS (5)</vt:lpstr>
      <vt:lpstr>Pseudo Selectors</vt:lpstr>
      <vt:lpstr>Pseudo Selector (:hover)</vt:lpstr>
      <vt:lpstr>Pseudo Selector (:visited)</vt:lpstr>
      <vt:lpstr>Pseudo Selector (:active)</vt:lpstr>
      <vt:lpstr>Pseudo Selector (:first-line)</vt:lpstr>
      <vt:lpstr>Pseudo Selector (::before and ::after)</vt:lpstr>
      <vt:lpstr>Structural Pseudo-Classes: nth-child(n)</vt:lpstr>
      <vt:lpstr>Structural Pseudo-Classes: nth-child(n+1)</vt:lpstr>
      <vt:lpstr>Structural Pseudo-Classes: nth-of-type(n)</vt:lpstr>
      <vt:lpstr>Structural Pseudo-Classes: first-of-type</vt:lpstr>
      <vt:lpstr>The UI Element States</vt:lpstr>
      <vt:lpstr>Problem: Ancient Architecture</vt:lpstr>
      <vt:lpstr>PowerPoint Presentation</vt:lpstr>
      <vt:lpstr>Solution: Ancient Architecture – CSS</vt:lpstr>
      <vt:lpstr>Solution: Ancient Architecture – CSS (2)</vt:lpstr>
      <vt:lpstr>Solution: Ancient Architecture – CSS (3)</vt:lpstr>
      <vt:lpstr>Solution: Ancient Architecture – CSS (4)</vt:lpstr>
      <vt:lpstr>CSS Values</vt:lpstr>
      <vt:lpstr>CSS Color Values (Hex and RGB)</vt:lpstr>
      <vt:lpstr>CSS Color Values (RGBA and HSLA)</vt:lpstr>
      <vt:lpstr>Size Values (px)</vt:lpstr>
      <vt:lpstr>Size Values (em)</vt:lpstr>
      <vt:lpstr>Size Values (rem)</vt:lpstr>
      <vt:lpstr>Size in % of the Parent</vt:lpstr>
      <vt:lpstr>Calculated CSS Values: calc(…) Function</vt:lpstr>
      <vt:lpstr>Problem: Plan Page</vt:lpstr>
      <vt:lpstr>Solution: Plan Page – CSS</vt:lpstr>
      <vt:lpstr>Solution: Plan Page – CSS (2)</vt:lpstr>
      <vt:lpstr>Solution: Plan Page – CSS (3)</vt:lpstr>
      <vt:lpstr>Default Browser Styles and Precedence</vt:lpstr>
      <vt:lpstr>Default Browser Styles</vt:lpstr>
      <vt:lpstr>Order of Style Definitions</vt:lpstr>
      <vt:lpstr>Selector Priority (Specificity)</vt:lpstr>
      <vt:lpstr>Selector Priority (Specificity) – Example</vt:lpstr>
      <vt:lpstr>CSS Priorities – Example</vt:lpstr>
      <vt:lpstr>Problem: Web Agency</vt:lpstr>
      <vt:lpstr>Solution: Plan Page – CSS</vt:lpstr>
      <vt:lpstr>Solution: Plan Page – CSS (1)</vt:lpstr>
      <vt:lpstr>Solution: Plan Page – CSS (2)</vt:lpstr>
      <vt:lpstr>Solution: Plan Page – CSS (3)</vt:lpstr>
      <vt:lpstr>Solution: Plan Page – CSS (4)</vt:lpstr>
      <vt:lpstr>Solution: Plan Page – CSS (5)</vt:lpstr>
      <vt:lpstr>Summary</vt:lpstr>
      <vt:lpstr>CSS Selectors and Rules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Selectors and Rules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Kristiqn Pamidov</cp:lastModifiedBy>
  <cp:revision>629</cp:revision>
  <dcterms:created xsi:type="dcterms:W3CDTF">2014-01-02T17:00:34Z</dcterms:created>
  <dcterms:modified xsi:type="dcterms:W3CDTF">2017-06-02T14:51:32Z</dcterms:modified>
  <cp:category>HTML, CSS, 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